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notesMasterIdLst>
    <p:notesMasterId r:id="rId9"/>
  </p:notesMasterIdLst>
  <p:sldSz cx="14630400" cy="8229600"/>
  <p:notesSz cx="8229600" cy="14630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presProps" Target="presProps.xml"/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2-1.png"/><Relationship Id="rId2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ASTER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image" Target="../media/image-2-4.png"/><Relationship Id="rId5" Type="http://schemas.openxmlformats.org/officeDocument/2006/relationships/image" Target="../media/image-2-5.png"/><Relationship Id="rId6" Type="http://schemas.openxmlformats.org/officeDocument/2006/relationships/image" Target="../media/image-2-6.png"/><Relationship Id="rId7" Type="http://schemas.openxmlformats.org/officeDocument/2006/relationships/image" Target="../media/image-2-7.png"/><Relationship Id="rId8" Type="http://schemas.openxmlformats.org/officeDocument/2006/relationships/image" Target="../media/image-2-8.png"/><Relationship Id="rId9" Type="http://schemas.openxmlformats.org/officeDocument/2006/relationships/image" Target="../media/image-2-9.png"/><Relationship Id="rId10" Type="http://schemas.openxmlformats.org/officeDocument/2006/relationships/image" Target="../media/image-2-10.png"/><Relationship Id="rId11" Type="http://schemas.openxmlformats.org/officeDocument/2006/relationships/image" Target="../media/image-2-11.png"/><Relationship Id="rId12" Type="http://schemas.openxmlformats.org/officeDocument/2006/relationships/image" Target="../media/image-2-12.png"/><Relationship Id="rId13" Type="http://schemas.openxmlformats.org/officeDocument/2006/relationships/image" Target="../media/image-2-13.png"/><Relationship Id="rId14" Type="http://schemas.openxmlformats.org/officeDocument/2006/relationships/image" Target="../media/image-2-14.png"/><Relationship Id="rId15" Type="http://schemas.openxmlformats.org/officeDocument/2006/relationships/slideLayout" Target="../slideLayouts/slideLayout2.xml"/><Relationship Id="rId16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image" Target="../media/image-3-5.png"/><Relationship Id="rId6" Type="http://schemas.openxmlformats.org/officeDocument/2006/relationships/image" Target="../media/image-3-6.png"/><Relationship Id="rId7" Type="http://schemas.openxmlformats.org/officeDocument/2006/relationships/image" Target="../media/image-3-7.png"/><Relationship Id="rId8" Type="http://schemas.openxmlformats.org/officeDocument/2006/relationships/image" Target="../media/image-3-8.png"/><Relationship Id="rId9" Type="http://schemas.openxmlformats.org/officeDocument/2006/relationships/image" Target="../media/image-3-9.png"/><Relationship Id="rId10" Type="http://schemas.openxmlformats.org/officeDocument/2006/relationships/slideLayout" Target="../slideLayouts/slideLayout2.xml"/><Relationship Id="rId11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image" Target="../media/image-4-6.png"/><Relationship Id="rId7" Type="http://schemas.openxmlformats.org/officeDocument/2006/relationships/image" Target="../media/image-4-7.png"/><Relationship Id="rId8" Type="http://schemas.openxmlformats.org/officeDocument/2006/relationships/image" Target="../media/image-4-8.png"/><Relationship Id="rId9" Type="http://schemas.openxmlformats.org/officeDocument/2006/relationships/image" Target="../media/image-4-9.png"/><Relationship Id="rId10" Type="http://schemas.openxmlformats.org/officeDocument/2006/relationships/image" Target="../media/image-4-10.png"/><Relationship Id="rId11" Type="http://schemas.openxmlformats.org/officeDocument/2006/relationships/image" Target="../media/image-4-11.png"/><Relationship Id="rId12" Type="http://schemas.openxmlformats.org/officeDocument/2006/relationships/image" Target="../media/image-4-12.png"/><Relationship Id="rId13" Type="http://schemas.openxmlformats.org/officeDocument/2006/relationships/image" Target="../media/image-4-13.png"/><Relationship Id="rId14" Type="http://schemas.openxmlformats.org/officeDocument/2006/relationships/image" Target="../media/image-4-14.png"/><Relationship Id="rId15" Type="http://schemas.openxmlformats.org/officeDocument/2006/relationships/image" Target="../media/image-4-15.png"/><Relationship Id="rId16" Type="http://schemas.openxmlformats.org/officeDocument/2006/relationships/image" Target="../media/image-4-16.png"/><Relationship Id="rId17" Type="http://schemas.openxmlformats.org/officeDocument/2006/relationships/image" Target="../media/image-4-17.png"/><Relationship Id="rId18" Type="http://schemas.openxmlformats.org/officeDocument/2006/relationships/image" Target="../media/image-4-18.png"/><Relationship Id="rId19" Type="http://schemas.openxmlformats.org/officeDocument/2006/relationships/image" Target="../media/image-4-19.png"/><Relationship Id="rId20" Type="http://schemas.openxmlformats.org/officeDocument/2006/relationships/image" Target="../media/image-4-20.png"/><Relationship Id="rId21" Type="http://schemas.openxmlformats.org/officeDocument/2006/relationships/image" Target="../media/image-4-21.png"/><Relationship Id="rId22" Type="http://schemas.openxmlformats.org/officeDocument/2006/relationships/image" Target="../media/image-4-22.png"/><Relationship Id="rId23" Type="http://schemas.openxmlformats.org/officeDocument/2006/relationships/slideLayout" Target="../slideLayouts/slideLayout2.xml"/><Relationship Id="rId2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image" Target="../media/image-5-6.png"/><Relationship Id="rId7" Type="http://schemas.openxmlformats.org/officeDocument/2006/relationships/image" Target="../media/image-5-7.png"/><Relationship Id="rId8" Type="http://schemas.openxmlformats.org/officeDocument/2006/relationships/image" Target="../media/image-5-8.png"/><Relationship Id="rId9" Type="http://schemas.openxmlformats.org/officeDocument/2006/relationships/image" Target="../media/image-5-9.png"/><Relationship Id="rId10" Type="http://schemas.openxmlformats.org/officeDocument/2006/relationships/image" Target="../media/image-5-10.png"/><Relationship Id="rId11" Type="http://schemas.openxmlformats.org/officeDocument/2006/relationships/image" Target="../media/image-5-11.png"/><Relationship Id="rId12" Type="http://schemas.openxmlformats.org/officeDocument/2006/relationships/slideLayout" Target="../slideLayouts/slideLayout2.xml"/><Relationship Id="rId1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image" Target="../media/image-6-6.png"/><Relationship Id="rId7" Type="http://schemas.openxmlformats.org/officeDocument/2006/relationships/slideLayout" Target="../slideLayouts/slideLayout2.xml"/><Relationship Id="rId8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714232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0032" y="3182112"/>
            <a:ext cx="4562856" cy="27432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9400032" y="914400"/>
            <a:ext cx="4562856" cy="2057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5370"/>
              </a:lnSpc>
              <a:buNone/>
            </a:pPr>
            <a:r>
              <a:rPr lang="en-US" sz="3840" dirty="0">
                <a:solidFill>
                  <a:srgbClr val="011C2A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Health Nexus - Hospital Management</a:t>
            </a:r>
            <a:endParaRPr lang="en-US" sz="3840" dirty="0"/>
          </a:p>
        </p:txBody>
      </p:sp>
      <p:sp>
        <p:nvSpPr>
          <p:cNvPr id="6" name="Text 1"/>
          <p:cNvSpPr/>
          <p:nvPr/>
        </p:nvSpPr>
        <p:spPr>
          <a:xfrm>
            <a:off x="9400032" y="3419856"/>
            <a:ext cx="4562856" cy="54864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4300"/>
              </a:lnSpc>
              <a:buNone/>
            </a:pPr>
            <a:r>
              <a:rPr lang="en-US" sz="3070" dirty="0">
                <a:solidFill>
                  <a:srgbClr val="011C2A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  Produced by :</a:t>
            </a:r>
            <a:endParaRPr lang="en-US" sz="3070" dirty="0"/>
          </a:p>
        </p:txBody>
      </p:sp>
      <p:sp>
        <p:nvSpPr>
          <p:cNvPr id="7" name="Text 2"/>
          <p:cNvSpPr/>
          <p:nvPr/>
        </p:nvSpPr>
        <p:spPr>
          <a:xfrm>
            <a:off x="9400032" y="4187952"/>
            <a:ext cx="4562856" cy="41148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3220"/>
              </a:lnSpc>
              <a:buNone/>
            </a:pPr>
            <a:r>
              <a:rPr lang="en-US" sz="2300" dirty="0">
                <a:solidFill>
                  <a:srgbClr val="011C2A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              Ruchit Dalsaniya</a:t>
            </a:r>
            <a:endParaRPr lang="en-US" sz="2300" dirty="0"/>
          </a:p>
        </p:txBody>
      </p:sp>
      <p:sp>
        <p:nvSpPr>
          <p:cNvPr id="8" name="Text 3"/>
          <p:cNvSpPr/>
          <p:nvPr/>
        </p:nvSpPr>
        <p:spPr>
          <a:xfrm>
            <a:off x="9400032" y="4818888"/>
            <a:ext cx="4562856" cy="41148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3220"/>
              </a:lnSpc>
              <a:buNone/>
            </a:pPr>
            <a:r>
              <a:rPr lang="en-US" sz="2300" dirty="0">
                <a:solidFill>
                  <a:srgbClr val="011C2A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              Fenil Ribadiya</a:t>
            </a:r>
            <a:endParaRPr lang="en-US" sz="2300" dirty="0"/>
          </a:p>
        </p:txBody>
      </p:sp>
      <p:sp>
        <p:nvSpPr>
          <p:cNvPr id="9" name="Text 4"/>
          <p:cNvSpPr/>
          <p:nvPr/>
        </p:nvSpPr>
        <p:spPr>
          <a:xfrm>
            <a:off x="9400032" y="5440680"/>
            <a:ext cx="4562856" cy="41148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3220"/>
              </a:lnSpc>
              <a:buNone/>
            </a:pPr>
            <a:r>
              <a:rPr lang="en-US" sz="2300" dirty="0">
                <a:solidFill>
                  <a:srgbClr val="011C2A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              Tanisha Kavani</a:t>
            </a:r>
            <a:endParaRPr lang="en-US" sz="2300" dirty="0"/>
          </a:p>
        </p:txBody>
      </p:sp>
      <p:sp>
        <p:nvSpPr>
          <p:cNvPr id="10" name="Text 5"/>
          <p:cNvSpPr/>
          <p:nvPr/>
        </p:nvSpPr>
        <p:spPr>
          <a:xfrm>
            <a:off x="9400032" y="6071616"/>
            <a:ext cx="4562856" cy="41148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3220"/>
              </a:lnSpc>
              <a:buNone/>
            </a:pPr>
            <a:r>
              <a:rPr lang="en-US" sz="2300" dirty="0">
                <a:solidFill>
                  <a:srgbClr val="011C2A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              Smit Nakrani</a:t>
            </a:r>
            <a:endParaRPr lang="en-US" sz="2300" dirty="0"/>
          </a:p>
        </p:txBody>
      </p:sp>
      <p:sp>
        <p:nvSpPr>
          <p:cNvPr id="11" name="Text 6"/>
          <p:cNvSpPr/>
          <p:nvPr/>
        </p:nvSpPr>
        <p:spPr>
          <a:xfrm>
            <a:off x="9400032" y="6702552"/>
            <a:ext cx="4562856" cy="41148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3220"/>
              </a:lnSpc>
              <a:buNone/>
            </a:pPr>
            <a:r>
              <a:rPr lang="en-US" sz="2300" dirty="0">
                <a:solidFill>
                  <a:srgbClr val="011C2A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              Harshrajsinh Zala</a:t>
            </a:r>
            <a:endParaRPr lang="en-US" sz="23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974336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8424" y="3566160"/>
            <a:ext cx="4023360" cy="786384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8424" y="4572000"/>
            <a:ext cx="4023360" cy="786384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21240" y="3566160"/>
            <a:ext cx="4023360" cy="786384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21240" y="4572000"/>
            <a:ext cx="4023360" cy="786384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55664" y="3767328"/>
            <a:ext cx="3044952" cy="393192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55664" y="4773168"/>
            <a:ext cx="3044952" cy="393192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698480" y="3767328"/>
            <a:ext cx="3044952" cy="393192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698480" y="4773168"/>
            <a:ext cx="3044952" cy="393192"/>
          </a:xfrm>
          <a:prstGeom prst="rect">
            <a:avLst/>
          </a:prstGeom>
        </p:spPr>
      </p:pic>
      <p:pic>
        <p:nvPicPr>
          <p:cNvPr id="12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852160" y="3749040"/>
            <a:ext cx="420624" cy="420624"/>
          </a:xfrm>
          <a:prstGeom prst="rect">
            <a:avLst/>
          </a:prstGeom>
        </p:spPr>
      </p:pic>
      <p:pic>
        <p:nvPicPr>
          <p:cNvPr id="13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852160" y="4754880"/>
            <a:ext cx="420624" cy="420624"/>
          </a:xfrm>
          <a:prstGeom prst="rect">
            <a:avLst/>
          </a:prstGeom>
        </p:spPr>
      </p:pic>
      <p:pic>
        <p:nvPicPr>
          <p:cNvPr id="14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094976" y="3749040"/>
            <a:ext cx="420624" cy="420624"/>
          </a:xfrm>
          <a:prstGeom prst="rect">
            <a:avLst/>
          </a:prstGeom>
        </p:spPr>
      </p:pic>
      <p:pic>
        <p:nvPicPr>
          <p:cNvPr id="15" name="Image 13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094976" y="4754880"/>
            <a:ext cx="420624" cy="420624"/>
          </a:xfrm>
          <a:prstGeom prst="rect">
            <a:avLst/>
          </a:prstGeom>
        </p:spPr>
      </p:pic>
      <p:sp>
        <p:nvSpPr>
          <p:cNvPr id="16" name="Text 0"/>
          <p:cNvSpPr/>
          <p:nvPr/>
        </p:nvSpPr>
        <p:spPr>
          <a:xfrm>
            <a:off x="5660136" y="2651760"/>
            <a:ext cx="8293608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5370"/>
              </a:lnSpc>
              <a:buNone/>
            </a:pPr>
            <a:r>
              <a:rPr lang="en-US" sz="3840" dirty="0">
                <a:solidFill>
                  <a:srgbClr val="011C2A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Key Features Highlight</a:t>
            </a:r>
            <a:endParaRPr lang="en-US" sz="3840" dirty="0"/>
          </a:p>
        </p:txBody>
      </p:sp>
      <p:sp>
        <p:nvSpPr>
          <p:cNvPr id="17" name="Text 1"/>
          <p:cNvSpPr/>
          <p:nvPr/>
        </p:nvSpPr>
        <p:spPr>
          <a:xfrm>
            <a:off x="5998464" y="3822192"/>
            <a:ext cx="146304" cy="2834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920" dirty="0">
                <a:solidFill>
                  <a:srgbClr val="404040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1</a:t>
            </a:r>
            <a:endParaRPr lang="en-US" sz="1920" dirty="0"/>
          </a:p>
        </p:txBody>
      </p:sp>
      <p:sp>
        <p:nvSpPr>
          <p:cNvPr id="18" name="Text 2"/>
          <p:cNvSpPr/>
          <p:nvPr/>
        </p:nvSpPr>
        <p:spPr>
          <a:xfrm>
            <a:off x="6455664" y="3767328"/>
            <a:ext cx="3044952" cy="29260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3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User &amp; Admin portals</a:t>
            </a:r>
            <a:endParaRPr lang="en-US" sz="1530" dirty="0"/>
          </a:p>
        </p:txBody>
      </p:sp>
      <p:sp>
        <p:nvSpPr>
          <p:cNvPr id="19" name="Text 3"/>
          <p:cNvSpPr/>
          <p:nvPr/>
        </p:nvSpPr>
        <p:spPr>
          <a:xfrm>
            <a:off x="5998464" y="4818888"/>
            <a:ext cx="146304" cy="2834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920" dirty="0">
                <a:solidFill>
                  <a:srgbClr val="404040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3</a:t>
            </a:r>
            <a:endParaRPr lang="en-US" sz="1920" dirty="0"/>
          </a:p>
        </p:txBody>
      </p:sp>
      <p:sp>
        <p:nvSpPr>
          <p:cNvPr id="20" name="Text 4"/>
          <p:cNvSpPr/>
          <p:nvPr/>
        </p:nvSpPr>
        <p:spPr>
          <a:xfrm>
            <a:off x="6455664" y="4773168"/>
            <a:ext cx="3044952" cy="29260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3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Real-time appointment booking</a:t>
            </a:r>
            <a:endParaRPr lang="en-US" sz="1530" dirty="0"/>
          </a:p>
        </p:txBody>
      </p:sp>
      <p:sp>
        <p:nvSpPr>
          <p:cNvPr id="21" name="Text 5"/>
          <p:cNvSpPr/>
          <p:nvPr/>
        </p:nvSpPr>
        <p:spPr>
          <a:xfrm>
            <a:off x="10241280" y="3822192"/>
            <a:ext cx="146304" cy="2834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920" dirty="0">
                <a:solidFill>
                  <a:srgbClr val="404040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2</a:t>
            </a:r>
            <a:endParaRPr lang="en-US" sz="1920" dirty="0"/>
          </a:p>
        </p:txBody>
      </p:sp>
      <p:sp>
        <p:nvSpPr>
          <p:cNvPr id="22" name="Text 6"/>
          <p:cNvSpPr/>
          <p:nvPr/>
        </p:nvSpPr>
        <p:spPr>
          <a:xfrm>
            <a:off x="10241280" y="4818888"/>
            <a:ext cx="146304" cy="2834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920" dirty="0">
                <a:solidFill>
                  <a:srgbClr val="404040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4</a:t>
            </a:r>
            <a:endParaRPr lang="en-US" sz="1920" dirty="0"/>
          </a:p>
        </p:txBody>
      </p:sp>
      <p:sp>
        <p:nvSpPr>
          <p:cNvPr id="23" name="Text 7"/>
          <p:cNvSpPr/>
          <p:nvPr/>
        </p:nvSpPr>
        <p:spPr>
          <a:xfrm>
            <a:off x="10698480" y="3767328"/>
            <a:ext cx="3044952" cy="29260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3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AI-powered symptom prediction</a:t>
            </a:r>
            <a:endParaRPr lang="en-US" sz="1530" dirty="0"/>
          </a:p>
        </p:txBody>
      </p:sp>
      <p:sp>
        <p:nvSpPr>
          <p:cNvPr id="24" name="Text 8"/>
          <p:cNvSpPr/>
          <p:nvPr/>
        </p:nvSpPr>
        <p:spPr>
          <a:xfrm>
            <a:off x="10698480" y="4773168"/>
            <a:ext cx="3044952" cy="29260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3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Email notifications</a:t>
            </a:r>
            <a:endParaRPr lang="en-US" sz="153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4434840"/>
            <a:ext cx="13267944" cy="27432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9352" y="3849624"/>
            <a:ext cx="27432" cy="585216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5200" y="4407408"/>
            <a:ext cx="27432" cy="585216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80192" y="3849624"/>
            <a:ext cx="27432" cy="585216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58184" y="4224528"/>
            <a:ext cx="411480" cy="411480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14032" y="4206240"/>
            <a:ext cx="411480" cy="411480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479024" y="4224528"/>
            <a:ext cx="411480" cy="411480"/>
          </a:xfrm>
          <a:prstGeom prst="rect">
            <a:avLst/>
          </a:prstGeom>
        </p:spPr>
      </p:pic>
      <p:sp>
        <p:nvSpPr>
          <p:cNvPr id="11" name="Text 0"/>
          <p:cNvSpPr/>
          <p:nvPr/>
        </p:nvSpPr>
        <p:spPr>
          <a:xfrm>
            <a:off x="685800" y="868680"/>
            <a:ext cx="13267944" cy="5852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4560"/>
              </a:lnSpc>
              <a:buNone/>
            </a:pPr>
            <a:r>
              <a:rPr lang="en-US" sz="3260" dirty="0">
                <a:solidFill>
                  <a:srgbClr val="011C2A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  Full Stack Architecture</a:t>
            </a:r>
            <a:endParaRPr lang="en-US" sz="3260" dirty="0"/>
          </a:p>
        </p:txBody>
      </p:sp>
      <p:sp>
        <p:nvSpPr>
          <p:cNvPr id="12" name="Text 1"/>
          <p:cNvSpPr/>
          <p:nvPr/>
        </p:nvSpPr>
        <p:spPr>
          <a:xfrm>
            <a:off x="850392" y="1636776"/>
            <a:ext cx="6227064" cy="29260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2280"/>
              </a:lnSpc>
              <a:buNone/>
            </a:pPr>
            <a:r>
              <a:rPr lang="en-US" sz="1630" dirty="0">
                <a:solidFill>
                  <a:srgbClr val="03141C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                    Frontend (React) Setup                                                               </a:t>
            </a:r>
            <a:endParaRPr lang="en-US" sz="1630" dirty="0"/>
          </a:p>
        </p:txBody>
      </p:sp>
      <p:sp>
        <p:nvSpPr>
          <p:cNvPr id="13" name="Text 2"/>
          <p:cNvSpPr/>
          <p:nvPr/>
        </p:nvSpPr>
        <p:spPr>
          <a:xfrm>
            <a:off x="850392" y="2020824"/>
            <a:ext cx="6227064" cy="25603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30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                       • Component: Modular React</a:t>
            </a:r>
            <a:endParaRPr lang="en-US" sz="1300" dirty="0"/>
          </a:p>
        </p:txBody>
      </p:sp>
      <p:sp>
        <p:nvSpPr>
          <p:cNvPr id="14" name="Text 3"/>
          <p:cNvSpPr/>
          <p:nvPr/>
        </p:nvSpPr>
        <p:spPr>
          <a:xfrm>
            <a:off x="850392" y="2368296"/>
            <a:ext cx="6227064" cy="25603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30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                       • State Management: Context API</a:t>
            </a:r>
            <a:endParaRPr lang="en-US" sz="1300" dirty="0"/>
          </a:p>
        </p:txBody>
      </p:sp>
      <p:sp>
        <p:nvSpPr>
          <p:cNvPr id="15" name="Text 4"/>
          <p:cNvSpPr/>
          <p:nvPr/>
        </p:nvSpPr>
        <p:spPr>
          <a:xfrm>
            <a:off x="850392" y="2715768"/>
            <a:ext cx="6227064" cy="25603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30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                       • Routing: React Router</a:t>
            </a:r>
            <a:endParaRPr lang="en-US" sz="1300" dirty="0"/>
          </a:p>
        </p:txBody>
      </p:sp>
      <p:sp>
        <p:nvSpPr>
          <p:cNvPr id="16" name="Text 5"/>
          <p:cNvSpPr/>
          <p:nvPr/>
        </p:nvSpPr>
        <p:spPr>
          <a:xfrm>
            <a:off x="850392" y="3072384"/>
            <a:ext cx="6227064" cy="25603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30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                       • UI/UX: Material-UI theming</a:t>
            </a:r>
            <a:endParaRPr lang="en-US" sz="1300" dirty="0"/>
          </a:p>
        </p:txBody>
      </p:sp>
      <p:sp>
        <p:nvSpPr>
          <p:cNvPr id="17" name="Text 6"/>
          <p:cNvSpPr/>
          <p:nvPr/>
        </p:nvSpPr>
        <p:spPr>
          <a:xfrm>
            <a:off x="850392" y="3419856"/>
            <a:ext cx="6227064" cy="25603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30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                       • API: Axios for REST</a:t>
            </a:r>
            <a:endParaRPr lang="en-US" sz="1300" dirty="0"/>
          </a:p>
        </p:txBody>
      </p:sp>
      <p:sp>
        <p:nvSpPr>
          <p:cNvPr id="18" name="Text 7"/>
          <p:cNvSpPr/>
          <p:nvPr/>
        </p:nvSpPr>
        <p:spPr>
          <a:xfrm>
            <a:off x="3904488" y="4306824"/>
            <a:ext cx="118872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1950"/>
              </a:lnSpc>
              <a:buNone/>
            </a:pPr>
            <a:r>
              <a:rPr lang="en-US" sz="1630" dirty="0">
                <a:solidFill>
                  <a:srgbClr val="404040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1</a:t>
            </a:r>
            <a:endParaRPr lang="en-US" sz="1630" dirty="0"/>
          </a:p>
        </p:txBody>
      </p:sp>
      <p:sp>
        <p:nvSpPr>
          <p:cNvPr id="19" name="Text 8"/>
          <p:cNvSpPr/>
          <p:nvPr/>
        </p:nvSpPr>
        <p:spPr>
          <a:xfrm>
            <a:off x="4206240" y="5157216"/>
            <a:ext cx="6227064" cy="29260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2280"/>
              </a:lnSpc>
              <a:buNone/>
            </a:pPr>
            <a:r>
              <a:rPr lang="en-US" sz="1630" dirty="0">
                <a:solidFill>
                  <a:srgbClr val="03141C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                             Backend (Django) Setup                                                    </a:t>
            </a:r>
            <a:endParaRPr lang="en-US" sz="1630" dirty="0"/>
          </a:p>
        </p:txBody>
      </p:sp>
      <p:sp>
        <p:nvSpPr>
          <p:cNvPr id="20" name="Text 9"/>
          <p:cNvSpPr/>
          <p:nvPr/>
        </p:nvSpPr>
        <p:spPr>
          <a:xfrm>
            <a:off x="4206240" y="5550408"/>
            <a:ext cx="6227064" cy="25603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30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                                   • MVC: Models, Views, Serializers </a:t>
            </a:r>
            <a:endParaRPr lang="en-US" sz="1300" dirty="0"/>
          </a:p>
        </p:txBody>
      </p:sp>
      <p:sp>
        <p:nvSpPr>
          <p:cNvPr id="21" name="Text 10"/>
          <p:cNvSpPr/>
          <p:nvPr/>
        </p:nvSpPr>
        <p:spPr>
          <a:xfrm>
            <a:off x="4206240" y="5897880"/>
            <a:ext cx="6227064" cy="25603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30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                                   • RESTful APIs: 15+ CRUD endpoints</a:t>
            </a:r>
            <a:endParaRPr lang="en-US" sz="1300" dirty="0"/>
          </a:p>
        </p:txBody>
      </p:sp>
      <p:sp>
        <p:nvSpPr>
          <p:cNvPr id="22" name="Text 11"/>
          <p:cNvSpPr/>
          <p:nvPr/>
        </p:nvSpPr>
        <p:spPr>
          <a:xfrm>
            <a:off x="4206240" y="6245352"/>
            <a:ext cx="6227064" cy="25603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30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                                   • Database: Relational models</a:t>
            </a:r>
            <a:endParaRPr lang="en-US" sz="1300" dirty="0"/>
          </a:p>
        </p:txBody>
      </p:sp>
      <p:sp>
        <p:nvSpPr>
          <p:cNvPr id="23" name="Text 12"/>
          <p:cNvSpPr/>
          <p:nvPr/>
        </p:nvSpPr>
        <p:spPr>
          <a:xfrm>
            <a:off x="7571232" y="1636776"/>
            <a:ext cx="6227064" cy="29260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2280"/>
              </a:lnSpc>
              <a:buNone/>
            </a:pPr>
            <a:r>
              <a:rPr lang="en-US" sz="1630" dirty="0">
                <a:solidFill>
                  <a:srgbClr val="03141C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                     Database Structure                                                                  </a:t>
            </a:r>
            <a:endParaRPr lang="en-US" sz="1630" dirty="0"/>
          </a:p>
        </p:txBody>
      </p:sp>
      <p:sp>
        <p:nvSpPr>
          <p:cNvPr id="24" name="Text 13"/>
          <p:cNvSpPr/>
          <p:nvPr/>
        </p:nvSpPr>
        <p:spPr>
          <a:xfrm>
            <a:off x="4206240" y="6592824"/>
            <a:ext cx="6227064" cy="25603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30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                                   • Authentication: Token-based</a:t>
            </a:r>
            <a:endParaRPr lang="en-US" sz="1300" dirty="0"/>
          </a:p>
        </p:txBody>
      </p:sp>
      <p:sp>
        <p:nvSpPr>
          <p:cNvPr id="25" name="Text 14"/>
          <p:cNvSpPr/>
          <p:nvPr/>
        </p:nvSpPr>
        <p:spPr>
          <a:xfrm>
            <a:off x="7571232" y="2020824"/>
            <a:ext cx="6227064" cy="25603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30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                        • Models: Doctors, Patients, Appointments</a:t>
            </a:r>
            <a:endParaRPr lang="en-US" sz="1300" dirty="0"/>
          </a:p>
        </p:txBody>
      </p:sp>
      <p:sp>
        <p:nvSpPr>
          <p:cNvPr id="26" name="Text 15"/>
          <p:cNvSpPr/>
          <p:nvPr/>
        </p:nvSpPr>
        <p:spPr>
          <a:xfrm>
            <a:off x="7571232" y="2368296"/>
            <a:ext cx="6227064" cy="25603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30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                        • User auth integration</a:t>
            </a:r>
            <a:endParaRPr lang="en-US" sz="1300" dirty="0"/>
          </a:p>
        </p:txBody>
      </p:sp>
      <p:sp>
        <p:nvSpPr>
          <p:cNvPr id="27" name="Text 16"/>
          <p:cNvSpPr/>
          <p:nvPr/>
        </p:nvSpPr>
        <p:spPr>
          <a:xfrm>
            <a:off x="7571232" y="2715768"/>
            <a:ext cx="6227064" cy="25603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30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                        • Foreign key relations</a:t>
            </a:r>
            <a:endParaRPr lang="en-US" sz="1300" dirty="0"/>
          </a:p>
        </p:txBody>
      </p:sp>
      <p:sp>
        <p:nvSpPr>
          <p:cNvPr id="28" name="Text 17"/>
          <p:cNvSpPr/>
          <p:nvPr/>
        </p:nvSpPr>
        <p:spPr>
          <a:xfrm>
            <a:off x="4206240" y="6940296"/>
            <a:ext cx="6227064" cy="25603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30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                                   • File Handling: Image upload for profiles</a:t>
            </a:r>
            <a:endParaRPr lang="en-US" sz="1300" dirty="0"/>
          </a:p>
        </p:txBody>
      </p:sp>
      <p:sp>
        <p:nvSpPr>
          <p:cNvPr id="29" name="Text 18"/>
          <p:cNvSpPr/>
          <p:nvPr/>
        </p:nvSpPr>
        <p:spPr>
          <a:xfrm>
            <a:off x="7260336" y="4288536"/>
            <a:ext cx="118872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1950"/>
              </a:lnSpc>
              <a:buNone/>
            </a:pPr>
            <a:r>
              <a:rPr lang="en-US" sz="1630" dirty="0">
                <a:solidFill>
                  <a:srgbClr val="404040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2</a:t>
            </a:r>
            <a:endParaRPr lang="en-US" sz="1630" dirty="0"/>
          </a:p>
        </p:txBody>
      </p:sp>
      <p:sp>
        <p:nvSpPr>
          <p:cNvPr id="30" name="Text 19"/>
          <p:cNvSpPr/>
          <p:nvPr/>
        </p:nvSpPr>
        <p:spPr>
          <a:xfrm>
            <a:off x="10616184" y="4306824"/>
            <a:ext cx="118872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1950"/>
              </a:lnSpc>
              <a:buNone/>
            </a:pPr>
            <a:r>
              <a:rPr lang="en-US" sz="1630" dirty="0">
                <a:solidFill>
                  <a:srgbClr val="404040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3</a:t>
            </a:r>
            <a:endParaRPr lang="en-US" sz="163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088" y="2002536"/>
            <a:ext cx="6547104" cy="786384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088" y="2935224"/>
            <a:ext cx="6547104" cy="786384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088" y="3867912"/>
            <a:ext cx="13240512" cy="786384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97496" y="2002536"/>
            <a:ext cx="6547104" cy="786384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97496" y="2935224"/>
            <a:ext cx="6547104" cy="786384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07008" y="2121408"/>
            <a:ext cx="5907024" cy="530352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07008" y="3063240"/>
            <a:ext cx="5907024" cy="530352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07008" y="3995928"/>
            <a:ext cx="12609576" cy="530352"/>
          </a:xfrm>
          <a:prstGeom prst="rect">
            <a:avLst/>
          </a:prstGeom>
        </p:spPr>
      </p:pic>
      <p:pic>
        <p:nvPicPr>
          <p:cNvPr id="12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5800" y="5394960"/>
            <a:ext cx="4343400" cy="841248"/>
          </a:xfrm>
          <a:prstGeom prst="rect">
            <a:avLst/>
          </a:prstGeom>
        </p:spPr>
      </p:pic>
      <p:pic>
        <p:nvPicPr>
          <p:cNvPr id="13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5800" y="6364224"/>
            <a:ext cx="6574536" cy="841248"/>
          </a:xfrm>
          <a:prstGeom prst="rect">
            <a:avLst/>
          </a:prstGeom>
        </p:spPr>
      </p:pic>
      <p:pic>
        <p:nvPicPr>
          <p:cNvPr id="14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148072" y="5394960"/>
            <a:ext cx="4343400" cy="841248"/>
          </a:xfrm>
          <a:prstGeom prst="rect">
            <a:avLst/>
          </a:prstGeom>
        </p:spPr>
      </p:pic>
      <p:pic>
        <p:nvPicPr>
          <p:cNvPr id="15" name="Image 13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909560" y="2121408"/>
            <a:ext cx="5907024" cy="530352"/>
          </a:xfrm>
          <a:prstGeom prst="rect">
            <a:avLst/>
          </a:prstGeom>
        </p:spPr>
      </p:pic>
      <p:pic>
        <p:nvPicPr>
          <p:cNvPr id="16" name="Image 14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909560" y="3063240"/>
            <a:ext cx="5907024" cy="530352"/>
          </a:xfrm>
          <a:prstGeom prst="rect">
            <a:avLst/>
          </a:prstGeom>
        </p:spPr>
      </p:pic>
      <p:pic>
        <p:nvPicPr>
          <p:cNvPr id="17" name="Image 15" descr="preencoded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379208" y="6364224"/>
            <a:ext cx="6574536" cy="841248"/>
          </a:xfrm>
          <a:prstGeom prst="rect">
            <a:avLst/>
          </a:prstGeom>
        </p:spPr>
      </p:pic>
      <p:pic>
        <p:nvPicPr>
          <p:cNvPr id="18" name="Image 16" descr="preencoded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619488" y="5394960"/>
            <a:ext cx="4343400" cy="841248"/>
          </a:xfrm>
          <a:prstGeom prst="rect">
            <a:avLst/>
          </a:prstGeom>
        </p:spPr>
      </p:pic>
      <p:pic>
        <p:nvPicPr>
          <p:cNvPr id="19" name="Image 17" descr="preencoded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13816" y="2112264"/>
            <a:ext cx="283464" cy="283464"/>
          </a:xfrm>
          <a:prstGeom prst="rect">
            <a:avLst/>
          </a:prstGeom>
        </p:spPr>
      </p:pic>
      <p:pic>
        <p:nvPicPr>
          <p:cNvPr id="20" name="Image 18" descr="preencoded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13816" y="3044952"/>
            <a:ext cx="283464" cy="283464"/>
          </a:xfrm>
          <a:prstGeom prst="rect">
            <a:avLst/>
          </a:prstGeom>
        </p:spPr>
      </p:pic>
      <p:pic>
        <p:nvPicPr>
          <p:cNvPr id="21" name="Image 19" descr="preencoded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13816" y="3986784"/>
            <a:ext cx="283464" cy="283464"/>
          </a:xfrm>
          <a:prstGeom prst="rect">
            <a:avLst/>
          </a:prstGeom>
        </p:spPr>
      </p:pic>
      <p:pic>
        <p:nvPicPr>
          <p:cNvPr id="22" name="Image 20" descr="preencoded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507224" y="2112264"/>
            <a:ext cx="283464" cy="283464"/>
          </a:xfrm>
          <a:prstGeom prst="rect">
            <a:avLst/>
          </a:prstGeom>
        </p:spPr>
      </p:pic>
      <p:pic>
        <p:nvPicPr>
          <p:cNvPr id="23" name="Image 21" descr="preencoded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7507224" y="3044952"/>
            <a:ext cx="283464" cy="283464"/>
          </a:xfrm>
          <a:prstGeom prst="rect">
            <a:avLst/>
          </a:prstGeom>
        </p:spPr>
      </p:pic>
      <p:sp>
        <p:nvSpPr>
          <p:cNvPr id="24" name="Text 0"/>
          <p:cNvSpPr/>
          <p:nvPr/>
        </p:nvSpPr>
        <p:spPr>
          <a:xfrm>
            <a:off x="685800" y="896112"/>
            <a:ext cx="13267944" cy="44805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3490"/>
              </a:lnSpc>
              <a:buNone/>
            </a:pPr>
            <a:r>
              <a:rPr lang="en-US" sz="2490" dirty="0">
                <a:solidFill>
                  <a:srgbClr val="011C2A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3. Python Implementation &amp; AI Integration</a:t>
            </a:r>
            <a:endParaRPr lang="en-US" sz="2490" dirty="0"/>
          </a:p>
        </p:txBody>
      </p:sp>
      <p:sp>
        <p:nvSpPr>
          <p:cNvPr id="25" name="Text 1"/>
          <p:cNvSpPr/>
          <p:nvPr/>
        </p:nvSpPr>
        <p:spPr>
          <a:xfrm>
            <a:off x="685800" y="1490472"/>
            <a:ext cx="13267944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790"/>
              </a:lnSpc>
              <a:buNone/>
            </a:pPr>
            <a:r>
              <a:rPr lang="en-US" sz="1990" dirty="0">
                <a:solidFill>
                  <a:srgbClr val="011C2A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Django Framework Features</a:t>
            </a:r>
            <a:endParaRPr lang="en-US" sz="1990" dirty="0"/>
          </a:p>
        </p:txBody>
      </p:sp>
      <p:sp>
        <p:nvSpPr>
          <p:cNvPr id="26" name="Text 2"/>
          <p:cNvSpPr/>
          <p:nvPr/>
        </p:nvSpPr>
        <p:spPr>
          <a:xfrm>
            <a:off x="914400" y="2167128"/>
            <a:ext cx="91440" cy="18288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490"/>
              </a:lnSpc>
              <a:buNone/>
            </a:pPr>
            <a:r>
              <a:rPr lang="en-US" sz="1240" dirty="0">
                <a:solidFill>
                  <a:srgbClr val="404040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1</a:t>
            </a:r>
            <a:endParaRPr lang="en-US" sz="1240" dirty="0"/>
          </a:p>
        </p:txBody>
      </p:sp>
      <p:sp>
        <p:nvSpPr>
          <p:cNvPr id="27" name="Text 3"/>
          <p:cNvSpPr/>
          <p:nvPr/>
        </p:nvSpPr>
        <p:spPr>
          <a:xfrm>
            <a:off x="1207008" y="2121408"/>
            <a:ext cx="5907024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740"/>
              </a:lnSpc>
              <a:buNone/>
            </a:pPr>
            <a:r>
              <a:rPr lang="en-US" sz="1240" dirty="0">
                <a:solidFill>
                  <a:srgbClr val="03141C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Models</a:t>
            </a:r>
            <a:endParaRPr lang="en-US" sz="1240" dirty="0"/>
          </a:p>
        </p:txBody>
      </p:sp>
      <p:sp>
        <p:nvSpPr>
          <p:cNvPr id="28" name="Text 4"/>
          <p:cNvSpPr/>
          <p:nvPr/>
        </p:nvSpPr>
        <p:spPr>
          <a:xfrm>
            <a:off x="1207008" y="2459736"/>
            <a:ext cx="5907024" cy="1920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490"/>
              </a:lnSpc>
              <a:buNone/>
            </a:pPr>
            <a:r>
              <a:rPr lang="en-US" sz="99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 3 main models with 20+ fields</a:t>
            </a:r>
            <a:endParaRPr lang="en-US" sz="990" dirty="0"/>
          </a:p>
        </p:txBody>
      </p:sp>
      <p:sp>
        <p:nvSpPr>
          <p:cNvPr id="29" name="Text 5"/>
          <p:cNvSpPr/>
          <p:nvPr/>
        </p:nvSpPr>
        <p:spPr>
          <a:xfrm>
            <a:off x="914400" y="3099816"/>
            <a:ext cx="91440" cy="18288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490"/>
              </a:lnSpc>
              <a:buNone/>
            </a:pPr>
            <a:r>
              <a:rPr lang="en-US" sz="1240" dirty="0">
                <a:solidFill>
                  <a:srgbClr val="404040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3</a:t>
            </a:r>
            <a:endParaRPr lang="en-US" sz="1240" dirty="0"/>
          </a:p>
        </p:txBody>
      </p:sp>
      <p:sp>
        <p:nvSpPr>
          <p:cNvPr id="30" name="Text 6"/>
          <p:cNvSpPr/>
          <p:nvPr/>
        </p:nvSpPr>
        <p:spPr>
          <a:xfrm>
            <a:off x="1207008" y="3063240"/>
            <a:ext cx="5907024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740"/>
              </a:lnSpc>
              <a:buNone/>
            </a:pPr>
            <a:r>
              <a:rPr lang="en-US" sz="1240" dirty="0">
                <a:solidFill>
                  <a:srgbClr val="03141C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Serializers</a:t>
            </a:r>
            <a:endParaRPr lang="en-US" sz="1240" dirty="0"/>
          </a:p>
        </p:txBody>
      </p:sp>
      <p:sp>
        <p:nvSpPr>
          <p:cNvPr id="31" name="Text 7"/>
          <p:cNvSpPr/>
          <p:nvPr/>
        </p:nvSpPr>
        <p:spPr>
          <a:xfrm>
            <a:off x="1207008" y="3401568"/>
            <a:ext cx="5907024" cy="1920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490"/>
              </a:lnSpc>
              <a:buNone/>
            </a:pPr>
            <a:r>
              <a:rPr lang="en-US" sz="99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 Data validation and transformation</a:t>
            </a:r>
            <a:endParaRPr lang="en-US" sz="990" dirty="0"/>
          </a:p>
        </p:txBody>
      </p:sp>
      <p:sp>
        <p:nvSpPr>
          <p:cNvPr id="32" name="Text 8"/>
          <p:cNvSpPr/>
          <p:nvPr/>
        </p:nvSpPr>
        <p:spPr>
          <a:xfrm>
            <a:off x="914400" y="4032504"/>
            <a:ext cx="91440" cy="18288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490"/>
              </a:lnSpc>
              <a:buNone/>
            </a:pPr>
            <a:r>
              <a:rPr lang="en-US" sz="1240" dirty="0">
                <a:solidFill>
                  <a:srgbClr val="404040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5</a:t>
            </a:r>
            <a:endParaRPr lang="en-US" sz="1240" dirty="0"/>
          </a:p>
        </p:txBody>
      </p:sp>
      <p:sp>
        <p:nvSpPr>
          <p:cNvPr id="33" name="Text 9"/>
          <p:cNvSpPr/>
          <p:nvPr/>
        </p:nvSpPr>
        <p:spPr>
          <a:xfrm>
            <a:off x="1207008" y="3995928"/>
            <a:ext cx="12609576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740"/>
              </a:lnSpc>
              <a:buNone/>
            </a:pPr>
            <a:r>
              <a:rPr lang="en-US" sz="1240" dirty="0">
                <a:solidFill>
                  <a:srgbClr val="03141C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Migrations</a:t>
            </a:r>
            <a:endParaRPr lang="en-US" sz="1240" dirty="0"/>
          </a:p>
        </p:txBody>
      </p:sp>
      <p:sp>
        <p:nvSpPr>
          <p:cNvPr id="34" name="Text 10"/>
          <p:cNvSpPr/>
          <p:nvPr/>
        </p:nvSpPr>
        <p:spPr>
          <a:xfrm>
            <a:off x="1207008" y="4334256"/>
            <a:ext cx="12609576" cy="1920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490"/>
              </a:lnSpc>
              <a:buNone/>
            </a:pPr>
            <a:r>
              <a:rPr lang="en-US" sz="99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 Database schema management</a:t>
            </a:r>
            <a:endParaRPr lang="en-US" sz="990" dirty="0"/>
          </a:p>
        </p:txBody>
      </p:sp>
      <p:sp>
        <p:nvSpPr>
          <p:cNvPr id="35" name="Text 11"/>
          <p:cNvSpPr/>
          <p:nvPr/>
        </p:nvSpPr>
        <p:spPr>
          <a:xfrm>
            <a:off x="685800" y="4809744"/>
            <a:ext cx="13267944" cy="44805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3490"/>
              </a:lnSpc>
              <a:buNone/>
            </a:pPr>
            <a:r>
              <a:rPr lang="en-US" sz="2490" dirty="0">
                <a:solidFill>
                  <a:srgbClr val="011C2A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Machine Learning Implementation</a:t>
            </a:r>
            <a:endParaRPr lang="en-US" sz="2490" dirty="0"/>
          </a:p>
        </p:txBody>
      </p:sp>
      <p:sp>
        <p:nvSpPr>
          <p:cNvPr id="36" name="Text 12"/>
          <p:cNvSpPr/>
          <p:nvPr/>
        </p:nvSpPr>
        <p:spPr>
          <a:xfrm>
            <a:off x="841248" y="5550408"/>
            <a:ext cx="4032504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740"/>
              </a:lnSpc>
              <a:buNone/>
            </a:pPr>
            <a:r>
              <a:rPr lang="en-US" sz="1240" dirty="0">
                <a:solidFill>
                  <a:srgbClr val="03141C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Data Processing</a:t>
            </a:r>
            <a:endParaRPr lang="en-US" sz="1240" dirty="0"/>
          </a:p>
        </p:txBody>
      </p:sp>
      <p:sp>
        <p:nvSpPr>
          <p:cNvPr id="37" name="Text 13"/>
          <p:cNvSpPr/>
          <p:nvPr/>
        </p:nvSpPr>
        <p:spPr>
          <a:xfrm>
            <a:off x="841248" y="5888736"/>
            <a:ext cx="4032504" cy="1920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490"/>
              </a:lnSpc>
              <a:buNone/>
            </a:pPr>
            <a:r>
              <a:rPr lang="en-US" sz="99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 2000+ symptom-illness records</a:t>
            </a:r>
            <a:endParaRPr lang="en-US" sz="990" dirty="0"/>
          </a:p>
        </p:txBody>
      </p:sp>
      <p:sp>
        <p:nvSpPr>
          <p:cNvPr id="38" name="Text 14"/>
          <p:cNvSpPr/>
          <p:nvPr/>
        </p:nvSpPr>
        <p:spPr>
          <a:xfrm>
            <a:off x="841248" y="6519672"/>
            <a:ext cx="6263640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740"/>
              </a:lnSpc>
              <a:buNone/>
            </a:pPr>
            <a:r>
              <a:rPr lang="en-US" sz="1240" dirty="0">
                <a:solidFill>
                  <a:srgbClr val="03141C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Prediction Pipeline</a:t>
            </a:r>
            <a:endParaRPr lang="en-US" sz="1240" dirty="0"/>
          </a:p>
        </p:txBody>
      </p:sp>
      <p:sp>
        <p:nvSpPr>
          <p:cNvPr id="39" name="Text 15"/>
          <p:cNvSpPr/>
          <p:nvPr/>
        </p:nvSpPr>
        <p:spPr>
          <a:xfrm>
            <a:off x="841248" y="6848856"/>
            <a:ext cx="6263640" cy="1920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490"/>
              </a:lnSpc>
              <a:buNone/>
            </a:pPr>
            <a:r>
              <a:rPr lang="en-US" sz="99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 Illness + Doctor recommendation</a:t>
            </a:r>
            <a:endParaRPr lang="en-US" sz="990" dirty="0"/>
          </a:p>
        </p:txBody>
      </p:sp>
      <p:sp>
        <p:nvSpPr>
          <p:cNvPr id="40" name="Text 16"/>
          <p:cNvSpPr/>
          <p:nvPr/>
        </p:nvSpPr>
        <p:spPr>
          <a:xfrm>
            <a:off x="5303520" y="5550408"/>
            <a:ext cx="4032504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740"/>
              </a:lnSpc>
              <a:buNone/>
            </a:pPr>
            <a:r>
              <a:rPr lang="en-US" sz="1240" dirty="0">
                <a:solidFill>
                  <a:srgbClr val="03141C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Model Training</a:t>
            </a:r>
            <a:endParaRPr lang="en-US" sz="1240" dirty="0"/>
          </a:p>
        </p:txBody>
      </p:sp>
      <p:sp>
        <p:nvSpPr>
          <p:cNvPr id="41" name="Text 17"/>
          <p:cNvSpPr/>
          <p:nvPr/>
        </p:nvSpPr>
        <p:spPr>
          <a:xfrm>
            <a:off x="7607808" y="2167128"/>
            <a:ext cx="91440" cy="18288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490"/>
              </a:lnSpc>
              <a:buNone/>
            </a:pPr>
            <a:r>
              <a:rPr lang="en-US" sz="1240" dirty="0">
                <a:solidFill>
                  <a:srgbClr val="404040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2</a:t>
            </a:r>
            <a:endParaRPr lang="en-US" sz="1240" dirty="0"/>
          </a:p>
        </p:txBody>
      </p:sp>
      <p:sp>
        <p:nvSpPr>
          <p:cNvPr id="42" name="Text 18"/>
          <p:cNvSpPr/>
          <p:nvPr/>
        </p:nvSpPr>
        <p:spPr>
          <a:xfrm>
            <a:off x="5303520" y="5888736"/>
            <a:ext cx="4032504" cy="1920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490"/>
              </a:lnSpc>
              <a:buNone/>
            </a:pPr>
            <a:r>
              <a:rPr lang="en-US" sz="99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 Scikit-learn Random Forest</a:t>
            </a:r>
            <a:endParaRPr lang="en-US" sz="990" dirty="0"/>
          </a:p>
        </p:txBody>
      </p:sp>
      <p:sp>
        <p:nvSpPr>
          <p:cNvPr id="43" name="Text 19"/>
          <p:cNvSpPr/>
          <p:nvPr/>
        </p:nvSpPr>
        <p:spPr>
          <a:xfrm>
            <a:off x="7909560" y="2121408"/>
            <a:ext cx="5907024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740"/>
              </a:lnSpc>
              <a:buNone/>
            </a:pPr>
            <a:r>
              <a:rPr lang="en-US" sz="1240" dirty="0">
                <a:solidFill>
                  <a:srgbClr val="03141C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Views</a:t>
            </a:r>
            <a:endParaRPr lang="en-US" sz="1240" dirty="0"/>
          </a:p>
        </p:txBody>
      </p:sp>
      <p:sp>
        <p:nvSpPr>
          <p:cNvPr id="44" name="Text 20"/>
          <p:cNvSpPr/>
          <p:nvPr/>
        </p:nvSpPr>
        <p:spPr>
          <a:xfrm>
            <a:off x="7607808" y="3099816"/>
            <a:ext cx="91440" cy="18288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490"/>
              </a:lnSpc>
              <a:buNone/>
            </a:pPr>
            <a:r>
              <a:rPr lang="en-US" sz="1240" dirty="0">
                <a:solidFill>
                  <a:srgbClr val="404040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4</a:t>
            </a:r>
            <a:endParaRPr lang="en-US" sz="1240" dirty="0"/>
          </a:p>
        </p:txBody>
      </p:sp>
      <p:sp>
        <p:nvSpPr>
          <p:cNvPr id="45" name="Text 21"/>
          <p:cNvSpPr/>
          <p:nvPr/>
        </p:nvSpPr>
        <p:spPr>
          <a:xfrm>
            <a:off x="7909560" y="2459736"/>
            <a:ext cx="5907024" cy="1920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490"/>
              </a:lnSpc>
              <a:buNone/>
            </a:pPr>
            <a:r>
              <a:rPr lang="en-US" sz="99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 Class-based views with ViewSets</a:t>
            </a:r>
            <a:endParaRPr lang="en-US" sz="990" dirty="0"/>
          </a:p>
        </p:txBody>
      </p:sp>
      <p:sp>
        <p:nvSpPr>
          <p:cNvPr id="46" name="Text 22"/>
          <p:cNvSpPr/>
          <p:nvPr/>
        </p:nvSpPr>
        <p:spPr>
          <a:xfrm>
            <a:off x="7909560" y="3063240"/>
            <a:ext cx="5907024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740"/>
              </a:lnSpc>
              <a:buNone/>
            </a:pPr>
            <a:r>
              <a:rPr lang="en-US" sz="1240" dirty="0">
                <a:solidFill>
                  <a:srgbClr val="03141C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Admin Interface</a:t>
            </a:r>
            <a:endParaRPr lang="en-US" sz="1240" dirty="0"/>
          </a:p>
        </p:txBody>
      </p:sp>
      <p:sp>
        <p:nvSpPr>
          <p:cNvPr id="47" name="Text 23"/>
          <p:cNvSpPr/>
          <p:nvPr/>
        </p:nvSpPr>
        <p:spPr>
          <a:xfrm>
            <a:off x="7909560" y="3401568"/>
            <a:ext cx="5907024" cy="1920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490"/>
              </a:lnSpc>
              <a:buNone/>
            </a:pPr>
            <a:r>
              <a:rPr lang="en-US" sz="99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 Custom admin panels</a:t>
            </a:r>
            <a:endParaRPr lang="en-US" sz="990" dirty="0"/>
          </a:p>
        </p:txBody>
      </p:sp>
      <p:sp>
        <p:nvSpPr>
          <p:cNvPr id="48" name="Text 24"/>
          <p:cNvSpPr/>
          <p:nvPr/>
        </p:nvSpPr>
        <p:spPr>
          <a:xfrm>
            <a:off x="7543800" y="6519672"/>
            <a:ext cx="6263640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740"/>
              </a:lnSpc>
              <a:buNone/>
            </a:pPr>
            <a:r>
              <a:rPr lang="en-US" sz="1240" dirty="0">
                <a:solidFill>
                  <a:srgbClr val="03141C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Fallback System</a:t>
            </a:r>
            <a:endParaRPr lang="en-US" sz="1240" dirty="0"/>
          </a:p>
        </p:txBody>
      </p:sp>
      <p:sp>
        <p:nvSpPr>
          <p:cNvPr id="49" name="Text 25"/>
          <p:cNvSpPr/>
          <p:nvPr/>
        </p:nvSpPr>
        <p:spPr>
          <a:xfrm>
            <a:off x="7543800" y="6848856"/>
            <a:ext cx="6263640" cy="1920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490"/>
              </a:lnSpc>
              <a:buNone/>
            </a:pPr>
            <a:r>
              <a:rPr lang="en-US" sz="99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 Rule-based prediction</a:t>
            </a:r>
            <a:endParaRPr lang="en-US" sz="990" dirty="0"/>
          </a:p>
        </p:txBody>
      </p:sp>
      <p:sp>
        <p:nvSpPr>
          <p:cNvPr id="50" name="Text 26"/>
          <p:cNvSpPr/>
          <p:nvPr/>
        </p:nvSpPr>
        <p:spPr>
          <a:xfrm>
            <a:off x="9774936" y="5550408"/>
            <a:ext cx="4032504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740"/>
              </a:lnSpc>
              <a:buNone/>
            </a:pPr>
            <a:r>
              <a:rPr lang="en-US" sz="1240" dirty="0">
                <a:solidFill>
                  <a:srgbClr val="03141C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Feature Engineering</a:t>
            </a:r>
            <a:endParaRPr lang="en-US" sz="1240" dirty="0"/>
          </a:p>
        </p:txBody>
      </p:sp>
      <p:sp>
        <p:nvSpPr>
          <p:cNvPr id="51" name="Text 27"/>
          <p:cNvSpPr/>
          <p:nvPr/>
        </p:nvSpPr>
        <p:spPr>
          <a:xfrm>
            <a:off x="9774936" y="5888736"/>
            <a:ext cx="4032504" cy="1920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490"/>
              </a:lnSpc>
              <a:buNone/>
            </a:pPr>
            <a:r>
              <a:rPr lang="en-US" sz="99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 Symptom encoding, age/gender processing</a:t>
            </a:r>
            <a:endParaRPr lang="en-US" sz="99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4325112"/>
            <a:ext cx="13267944" cy="18288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0128" y="3941064"/>
            <a:ext cx="18288" cy="384048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0176" y="4306824"/>
            <a:ext cx="18288" cy="384048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59368" y="3941064"/>
            <a:ext cx="18288" cy="384048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329416" y="4306824"/>
            <a:ext cx="18288" cy="384048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72968" y="4187952"/>
            <a:ext cx="274320" cy="274320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43016" y="4169664"/>
            <a:ext cx="274320" cy="274320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522208" y="4187952"/>
            <a:ext cx="274320" cy="274320"/>
          </a:xfrm>
          <a:prstGeom prst="rect">
            <a:avLst/>
          </a:prstGeom>
        </p:spPr>
      </p:pic>
      <p:pic>
        <p:nvPicPr>
          <p:cNvPr id="12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192256" y="4169664"/>
            <a:ext cx="274320" cy="274320"/>
          </a:xfrm>
          <a:prstGeom prst="rect">
            <a:avLst/>
          </a:prstGeom>
        </p:spPr>
      </p:pic>
      <p:sp>
        <p:nvSpPr>
          <p:cNvPr id="13" name="Text 0"/>
          <p:cNvSpPr/>
          <p:nvPr/>
        </p:nvSpPr>
        <p:spPr>
          <a:xfrm>
            <a:off x="685800" y="2020824"/>
            <a:ext cx="13267944" cy="3840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2110" dirty="0">
                <a:solidFill>
                  <a:srgbClr val="011C2A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4. Tech Implementation &amp; Quality</a:t>
            </a:r>
            <a:endParaRPr lang="en-US" sz="2110" dirty="0"/>
          </a:p>
        </p:txBody>
      </p:sp>
      <p:sp>
        <p:nvSpPr>
          <p:cNvPr id="14" name="Text 1"/>
          <p:cNvSpPr/>
          <p:nvPr/>
        </p:nvSpPr>
        <p:spPr>
          <a:xfrm>
            <a:off x="795528" y="2514600"/>
            <a:ext cx="5029200" cy="1920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1470"/>
              </a:lnSpc>
              <a:buNone/>
            </a:pPr>
            <a:r>
              <a:rPr lang="en-US" sz="1050" dirty="0">
                <a:solidFill>
                  <a:srgbClr val="03141C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Frontend Quality</a:t>
            </a:r>
            <a:endParaRPr lang="en-US" sz="1050" dirty="0"/>
          </a:p>
        </p:txBody>
      </p:sp>
      <p:sp>
        <p:nvSpPr>
          <p:cNvPr id="15" name="Text 2"/>
          <p:cNvSpPr/>
          <p:nvPr/>
        </p:nvSpPr>
        <p:spPr>
          <a:xfrm>
            <a:off x="795528" y="2761488"/>
            <a:ext cx="5029200" cy="16459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260"/>
              </a:lnSpc>
              <a:buNone/>
            </a:pPr>
            <a:r>
              <a:rPr lang="en-US" sz="84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                               • Components: 12+ reusable</a:t>
            </a:r>
            <a:endParaRPr lang="en-US" sz="840" dirty="0"/>
          </a:p>
        </p:txBody>
      </p:sp>
      <p:sp>
        <p:nvSpPr>
          <p:cNvPr id="16" name="Text 3"/>
          <p:cNvSpPr/>
          <p:nvPr/>
        </p:nvSpPr>
        <p:spPr>
          <a:xfrm>
            <a:off x="795528" y="2990088"/>
            <a:ext cx="5029200" cy="16459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260"/>
              </a:lnSpc>
              <a:buNone/>
            </a:pPr>
            <a:r>
              <a:rPr lang="en-US" sz="84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                               • State Management: Context API </a:t>
            </a:r>
            <a:endParaRPr lang="en-US" sz="840" dirty="0"/>
          </a:p>
        </p:txBody>
      </p:sp>
      <p:sp>
        <p:nvSpPr>
          <p:cNvPr id="17" name="Text 4"/>
          <p:cNvSpPr/>
          <p:nvPr/>
        </p:nvSpPr>
        <p:spPr>
          <a:xfrm>
            <a:off x="795528" y="3218688"/>
            <a:ext cx="5029200" cy="16459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260"/>
              </a:lnSpc>
              <a:buNone/>
            </a:pPr>
            <a:r>
              <a:rPr lang="en-US" sz="84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                               • Error Handling: Complete</a:t>
            </a:r>
            <a:endParaRPr lang="en-US" sz="840" dirty="0"/>
          </a:p>
        </p:txBody>
      </p:sp>
      <p:sp>
        <p:nvSpPr>
          <p:cNvPr id="18" name="Text 5"/>
          <p:cNvSpPr/>
          <p:nvPr/>
        </p:nvSpPr>
        <p:spPr>
          <a:xfrm>
            <a:off x="795528" y="3438144"/>
            <a:ext cx="5029200" cy="16459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260"/>
              </a:lnSpc>
              <a:buNone/>
            </a:pPr>
            <a:r>
              <a:rPr lang="en-US" sz="84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                               • Responsive Design: Mobile-first</a:t>
            </a:r>
            <a:endParaRPr lang="en-US" sz="840" dirty="0"/>
          </a:p>
        </p:txBody>
      </p:sp>
      <p:sp>
        <p:nvSpPr>
          <p:cNvPr id="19" name="Text 6"/>
          <p:cNvSpPr/>
          <p:nvPr/>
        </p:nvSpPr>
        <p:spPr>
          <a:xfrm>
            <a:off x="795528" y="3666744"/>
            <a:ext cx="5029200" cy="16459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260"/>
              </a:lnSpc>
              <a:buNone/>
            </a:pPr>
            <a:r>
              <a:rPr lang="en-US" sz="84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                               • Code Organization: Modular</a:t>
            </a:r>
            <a:endParaRPr lang="en-US" sz="840" dirty="0"/>
          </a:p>
        </p:txBody>
      </p:sp>
      <p:sp>
        <p:nvSpPr>
          <p:cNvPr id="20" name="Text 7"/>
          <p:cNvSpPr/>
          <p:nvPr/>
        </p:nvSpPr>
        <p:spPr>
          <a:xfrm>
            <a:off x="3273552" y="4242816"/>
            <a:ext cx="82296" cy="1554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1260"/>
              </a:lnSpc>
              <a:buNone/>
            </a:pPr>
            <a:r>
              <a:rPr lang="en-US" sz="1050" dirty="0">
                <a:solidFill>
                  <a:srgbClr val="404040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1</a:t>
            </a:r>
            <a:endParaRPr lang="en-US" sz="1050" dirty="0"/>
          </a:p>
        </p:txBody>
      </p:sp>
      <p:sp>
        <p:nvSpPr>
          <p:cNvPr id="21" name="Text 8"/>
          <p:cNvSpPr/>
          <p:nvPr/>
        </p:nvSpPr>
        <p:spPr>
          <a:xfrm>
            <a:off x="3465576" y="4791456"/>
            <a:ext cx="5029200" cy="1920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1470"/>
              </a:lnSpc>
              <a:buNone/>
            </a:pPr>
            <a:r>
              <a:rPr lang="en-US" sz="1050" dirty="0">
                <a:solidFill>
                  <a:srgbClr val="03141C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Backend Quality</a:t>
            </a:r>
            <a:endParaRPr lang="en-US" sz="1050" dirty="0"/>
          </a:p>
        </p:txBody>
      </p:sp>
      <p:sp>
        <p:nvSpPr>
          <p:cNvPr id="22" name="Text 9"/>
          <p:cNvSpPr/>
          <p:nvPr/>
        </p:nvSpPr>
        <p:spPr>
          <a:xfrm>
            <a:off x="3465576" y="5047488"/>
            <a:ext cx="5029200" cy="16459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260"/>
              </a:lnSpc>
              <a:buNone/>
            </a:pPr>
            <a:r>
              <a:rPr lang="en-US" sz="84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                               • API Design: RESTful</a:t>
            </a:r>
            <a:endParaRPr lang="en-US" sz="840" dirty="0"/>
          </a:p>
        </p:txBody>
      </p:sp>
      <p:sp>
        <p:nvSpPr>
          <p:cNvPr id="23" name="Text 10"/>
          <p:cNvSpPr/>
          <p:nvPr/>
        </p:nvSpPr>
        <p:spPr>
          <a:xfrm>
            <a:off x="3465576" y="5266944"/>
            <a:ext cx="5029200" cy="16459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260"/>
              </a:lnSpc>
              <a:buNone/>
            </a:pPr>
            <a:r>
              <a:rPr lang="en-US" sz="84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                               • Validation: Full checks</a:t>
            </a:r>
            <a:endParaRPr lang="en-US" sz="840" dirty="0"/>
          </a:p>
        </p:txBody>
      </p:sp>
      <p:sp>
        <p:nvSpPr>
          <p:cNvPr id="24" name="Text 11"/>
          <p:cNvSpPr/>
          <p:nvPr/>
        </p:nvSpPr>
        <p:spPr>
          <a:xfrm>
            <a:off x="3465576" y="5495544"/>
            <a:ext cx="5029200" cy="16459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260"/>
              </a:lnSpc>
              <a:buNone/>
            </a:pPr>
            <a:r>
              <a:rPr lang="en-US" sz="84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                               • Error Handling: Custom</a:t>
            </a:r>
            <a:endParaRPr lang="en-US" sz="840" dirty="0"/>
          </a:p>
        </p:txBody>
      </p:sp>
      <p:sp>
        <p:nvSpPr>
          <p:cNvPr id="25" name="Text 12"/>
          <p:cNvSpPr/>
          <p:nvPr/>
        </p:nvSpPr>
        <p:spPr>
          <a:xfrm>
            <a:off x="6144768" y="2514600"/>
            <a:ext cx="5029200" cy="1920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1470"/>
              </a:lnSpc>
              <a:buNone/>
            </a:pPr>
            <a:r>
              <a:rPr lang="en-US" sz="1050" dirty="0">
                <a:solidFill>
                  <a:srgbClr val="03141C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Database Setup</a:t>
            </a:r>
            <a:endParaRPr lang="en-US" sz="1050" dirty="0"/>
          </a:p>
        </p:txBody>
      </p:sp>
      <p:sp>
        <p:nvSpPr>
          <p:cNvPr id="26" name="Text 13"/>
          <p:cNvSpPr/>
          <p:nvPr/>
        </p:nvSpPr>
        <p:spPr>
          <a:xfrm>
            <a:off x="3465576" y="5715000"/>
            <a:ext cx="5029200" cy="16459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260"/>
              </a:lnSpc>
              <a:buNone/>
            </a:pPr>
            <a:r>
              <a:rPr lang="en-US" sz="84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                               • Security: CORS, auth</a:t>
            </a:r>
            <a:endParaRPr lang="en-US" sz="840" dirty="0"/>
          </a:p>
        </p:txBody>
      </p:sp>
      <p:sp>
        <p:nvSpPr>
          <p:cNvPr id="27" name="Text 14"/>
          <p:cNvSpPr/>
          <p:nvPr/>
        </p:nvSpPr>
        <p:spPr>
          <a:xfrm>
            <a:off x="6144768" y="2761488"/>
            <a:ext cx="5029200" cy="16459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260"/>
              </a:lnSpc>
              <a:buNone/>
            </a:pPr>
            <a:r>
              <a:rPr lang="en-US" sz="84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                                • Relationships: Foreign keys</a:t>
            </a:r>
            <a:endParaRPr lang="en-US" sz="840" dirty="0"/>
          </a:p>
        </p:txBody>
      </p:sp>
      <p:sp>
        <p:nvSpPr>
          <p:cNvPr id="28" name="Text 15"/>
          <p:cNvSpPr/>
          <p:nvPr/>
        </p:nvSpPr>
        <p:spPr>
          <a:xfrm>
            <a:off x="6144768" y="2990088"/>
            <a:ext cx="5029200" cy="16459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260"/>
              </a:lnSpc>
              <a:buNone/>
            </a:pPr>
            <a:r>
              <a:rPr lang="en-US" sz="84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                                • Indexing: Optimize queries</a:t>
            </a:r>
            <a:endParaRPr lang="en-US" sz="840" dirty="0"/>
          </a:p>
        </p:txBody>
      </p:sp>
      <p:sp>
        <p:nvSpPr>
          <p:cNvPr id="29" name="Text 16"/>
          <p:cNvSpPr/>
          <p:nvPr/>
        </p:nvSpPr>
        <p:spPr>
          <a:xfrm>
            <a:off x="3465576" y="5943600"/>
            <a:ext cx="5029200" cy="16459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260"/>
              </a:lnSpc>
              <a:buNone/>
            </a:pPr>
            <a:r>
              <a:rPr lang="en-US" sz="84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                               • Documentation: Inline</a:t>
            </a:r>
            <a:endParaRPr lang="en-US" sz="840" dirty="0"/>
          </a:p>
        </p:txBody>
      </p:sp>
      <p:sp>
        <p:nvSpPr>
          <p:cNvPr id="30" name="Text 17"/>
          <p:cNvSpPr/>
          <p:nvPr/>
        </p:nvSpPr>
        <p:spPr>
          <a:xfrm>
            <a:off x="6144768" y="3218688"/>
            <a:ext cx="5029200" cy="16459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260"/>
              </a:lnSpc>
              <a:buNone/>
            </a:pPr>
            <a:r>
              <a:rPr lang="en-US" sz="84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                                • Data Integrity: Uniqueness</a:t>
            </a:r>
            <a:endParaRPr lang="en-US" sz="840" dirty="0"/>
          </a:p>
        </p:txBody>
      </p:sp>
      <p:sp>
        <p:nvSpPr>
          <p:cNvPr id="31" name="Text 18"/>
          <p:cNvSpPr/>
          <p:nvPr/>
        </p:nvSpPr>
        <p:spPr>
          <a:xfrm>
            <a:off x="6144768" y="3438144"/>
            <a:ext cx="5029200" cy="16459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260"/>
              </a:lnSpc>
              <a:buNone/>
            </a:pPr>
            <a:r>
              <a:rPr lang="en-US" sz="84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                                • Migration: Version-control</a:t>
            </a:r>
            <a:endParaRPr lang="en-US" sz="840" dirty="0"/>
          </a:p>
        </p:txBody>
      </p:sp>
      <p:sp>
        <p:nvSpPr>
          <p:cNvPr id="32" name="Text 19"/>
          <p:cNvSpPr/>
          <p:nvPr/>
        </p:nvSpPr>
        <p:spPr>
          <a:xfrm>
            <a:off x="5943600" y="4233672"/>
            <a:ext cx="82296" cy="1554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1260"/>
              </a:lnSpc>
              <a:buNone/>
            </a:pPr>
            <a:r>
              <a:rPr lang="en-US" sz="1050" dirty="0">
                <a:solidFill>
                  <a:srgbClr val="404040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2</a:t>
            </a:r>
            <a:endParaRPr lang="en-US" sz="1050" dirty="0"/>
          </a:p>
        </p:txBody>
      </p:sp>
      <p:sp>
        <p:nvSpPr>
          <p:cNvPr id="33" name="Text 20"/>
          <p:cNvSpPr/>
          <p:nvPr/>
        </p:nvSpPr>
        <p:spPr>
          <a:xfrm>
            <a:off x="8613648" y="4242816"/>
            <a:ext cx="82296" cy="1554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1260"/>
              </a:lnSpc>
              <a:buNone/>
            </a:pPr>
            <a:r>
              <a:rPr lang="en-US" sz="1050" dirty="0">
                <a:solidFill>
                  <a:srgbClr val="404040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3</a:t>
            </a:r>
            <a:endParaRPr lang="en-US" sz="1050" dirty="0"/>
          </a:p>
        </p:txBody>
      </p:sp>
      <p:sp>
        <p:nvSpPr>
          <p:cNvPr id="34" name="Text 21"/>
          <p:cNvSpPr/>
          <p:nvPr/>
        </p:nvSpPr>
        <p:spPr>
          <a:xfrm>
            <a:off x="8814816" y="4791456"/>
            <a:ext cx="5029200" cy="1920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1470"/>
              </a:lnSpc>
              <a:buNone/>
            </a:pPr>
            <a:r>
              <a:rPr lang="en-US" sz="1050" dirty="0">
                <a:solidFill>
                  <a:srgbClr val="03141C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Performance Enhancements</a:t>
            </a:r>
            <a:endParaRPr lang="en-US" sz="1050" dirty="0"/>
          </a:p>
        </p:txBody>
      </p:sp>
      <p:sp>
        <p:nvSpPr>
          <p:cNvPr id="35" name="Text 22"/>
          <p:cNvSpPr/>
          <p:nvPr/>
        </p:nvSpPr>
        <p:spPr>
          <a:xfrm>
            <a:off x="8814816" y="5047488"/>
            <a:ext cx="5029200" cy="16459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260"/>
              </a:lnSpc>
              <a:buNone/>
            </a:pPr>
            <a:r>
              <a:rPr lang="en-US" sz="84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                  • Query optimization</a:t>
            </a:r>
            <a:endParaRPr lang="en-US" sz="840" dirty="0"/>
          </a:p>
        </p:txBody>
      </p:sp>
      <p:sp>
        <p:nvSpPr>
          <p:cNvPr id="36" name="Text 23"/>
          <p:cNvSpPr/>
          <p:nvPr/>
        </p:nvSpPr>
        <p:spPr>
          <a:xfrm>
            <a:off x="8814816" y="5266944"/>
            <a:ext cx="5029200" cy="16459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260"/>
              </a:lnSpc>
              <a:buNone/>
            </a:pPr>
            <a:r>
              <a:rPr lang="en-US" sz="84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                  • Frontend lazy loading</a:t>
            </a:r>
            <a:endParaRPr lang="en-US" sz="840" dirty="0"/>
          </a:p>
        </p:txBody>
      </p:sp>
      <p:sp>
        <p:nvSpPr>
          <p:cNvPr id="37" name="Text 24"/>
          <p:cNvSpPr/>
          <p:nvPr/>
        </p:nvSpPr>
        <p:spPr>
          <a:xfrm>
            <a:off x="8814816" y="5495544"/>
            <a:ext cx="5029200" cy="16459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260"/>
              </a:lnSpc>
              <a:buNone/>
            </a:pPr>
            <a:r>
              <a:rPr lang="en-US" sz="84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                  • API cache</a:t>
            </a:r>
            <a:endParaRPr lang="en-US" sz="840" dirty="0"/>
          </a:p>
        </p:txBody>
      </p:sp>
      <p:sp>
        <p:nvSpPr>
          <p:cNvPr id="38" name="Text 25"/>
          <p:cNvSpPr/>
          <p:nvPr/>
        </p:nvSpPr>
        <p:spPr>
          <a:xfrm>
            <a:off x="8814816" y="5715000"/>
            <a:ext cx="5029200" cy="16459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260"/>
              </a:lnSpc>
              <a:buNone/>
            </a:pPr>
            <a:r>
              <a:rPr lang="en-US" sz="84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                  • Image compression</a:t>
            </a:r>
            <a:endParaRPr lang="en-US" sz="840" dirty="0"/>
          </a:p>
        </p:txBody>
      </p:sp>
      <p:sp>
        <p:nvSpPr>
          <p:cNvPr id="39" name="Text 26"/>
          <p:cNvSpPr/>
          <p:nvPr/>
        </p:nvSpPr>
        <p:spPr>
          <a:xfrm>
            <a:off x="11292840" y="4233672"/>
            <a:ext cx="82296" cy="1554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1260"/>
              </a:lnSpc>
              <a:buNone/>
            </a:pPr>
            <a:r>
              <a:rPr lang="en-US" sz="1050" dirty="0">
                <a:solidFill>
                  <a:srgbClr val="404040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4</a:t>
            </a:r>
            <a:endParaRPr lang="en-US" sz="10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655064"/>
            <a:ext cx="6556248" cy="2679192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4489704"/>
            <a:ext cx="6556248" cy="2679192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6640" y="1655064"/>
            <a:ext cx="6556248" cy="2679192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06640" y="4489704"/>
            <a:ext cx="6556248" cy="2679192"/>
          </a:xfrm>
          <a:prstGeom prst="rect">
            <a:avLst/>
          </a:prstGeom>
        </p:spPr>
      </p:pic>
      <p:sp>
        <p:nvSpPr>
          <p:cNvPr id="8" name="Text 0"/>
          <p:cNvSpPr/>
          <p:nvPr/>
        </p:nvSpPr>
        <p:spPr>
          <a:xfrm>
            <a:off x="685800" y="886968"/>
            <a:ext cx="13267944" cy="5852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4560"/>
              </a:lnSpc>
              <a:buNone/>
            </a:pPr>
            <a:r>
              <a:rPr lang="en-US" sz="3260" dirty="0">
                <a:solidFill>
                  <a:srgbClr val="011C2A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5. Project Outcomes &amp; Future Upgrades</a:t>
            </a:r>
            <a:endParaRPr lang="en-US" sz="3260" dirty="0"/>
          </a:p>
        </p:txBody>
      </p:sp>
      <p:sp>
        <p:nvSpPr>
          <p:cNvPr id="9" name="Text 1"/>
          <p:cNvSpPr/>
          <p:nvPr/>
        </p:nvSpPr>
        <p:spPr>
          <a:xfrm>
            <a:off x="886968" y="1856232"/>
            <a:ext cx="6163056" cy="29260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280"/>
              </a:lnSpc>
              <a:buNone/>
            </a:pPr>
            <a:r>
              <a:rPr lang="en-US" sz="1630" dirty="0">
                <a:solidFill>
                  <a:srgbClr val="03141C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Achievements</a:t>
            </a:r>
            <a:endParaRPr lang="en-US" sz="1630" dirty="0"/>
          </a:p>
        </p:txBody>
      </p:sp>
      <p:sp>
        <p:nvSpPr>
          <p:cNvPr id="10" name="Text 2"/>
          <p:cNvSpPr/>
          <p:nvPr/>
        </p:nvSpPr>
        <p:spPr>
          <a:xfrm>
            <a:off x="886968" y="2295144"/>
            <a:ext cx="6163056" cy="25603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30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• Functional System: Full hospital workflow</a:t>
            </a:r>
            <a:endParaRPr lang="en-US" sz="1300" dirty="0"/>
          </a:p>
        </p:txBody>
      </p:sp>
      <p:sp>
        <p:nvSpPr>
          <p:cNvPr id="11" name="Text 3"/>
          <p:cNvSpPr/>
          <p:nvPr/>
        </p:nvSpPr>
        <p:spPr>
          <a:xfrm>
            <a:off x="886968" y="2688336"/>
            <a:ext cx="6163056" cy="25603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30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• AI Integration: Symptom prediction system</a:t>
            </a:r>
            <a:endParaRPr lang="en-US" sz="1300" dirty="0"/>
          </a:p>
        </p:txBody>
      </p:sp>
      <p:sp>
        <p:nvSpPr>
          <p:cNvPr id="12" name="Text 4"/>
          <p:cNvSpPr/>
          <p:nvPr/>
        </p:nvSpPr>
        <p:spPr>
          <a:xfrm>
            <a:off x="886968" y="3090672"/>
            <a:ext cx="6163056" cy="25603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30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• Admin Dashboard: Full control</a:t>
            </a:r>
            <a:endParaRPr lang="en-US" sz="1300" dirty="0"/>
          </a:p>
        </p:txBody>
      </p:sp>
      <p:sp>
        <p:nvSpPr>
          <p:cNvPr id="13" name="Text 5"/>
          <p:cNvSpPr/>
          <p:nvPr/>
        </p:nvSpPr>
        <p:spPr>
          <a:xfrm>
            <a:off x="886968" y="3483864"/>
            <a:ext cx="6163056" cy="25603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30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• Mobile Responsive: Cross-platform support</a:t>
            </a:r>
            <a:endParaRPr lang="en-US" sz="1300" dirty="0"/>
          </a:p>
        </p:txBody>
      </p:sp>
      <p:sp>
        <p:nvSpPr>
          <p:cNvPr id="14" name="Text 6"/>
          <p:cNvSpPr/>
          <p:nvPr/>
        </p:nvSpPr>
        <p:spPr>
          <a:xfrm>
            <a:off x="886968" y="4690872"/>
            <a:ext cx="6163056" cy="29260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280"/>
              </a:lnSpc>
              <a:buNone/>
            </a:pPr>
            <a:r>
              <a:rPr lang="en-US" sz="1630" dirty="0">
                <a:solidFill>
                  <a:srgbClr val="03141C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Future Upgrades</a:t>
            </a:r>
            <a:endParaRPr lang="en-US" sz="1630" dirty="0"/>
          </a:p>
        </p:txBody>
      </p:sp>
      <p:sp>
        <p:nvSpPr>
          <p:cNvPr id="15" name="Text 7"/>
          <p:cNvSpPr/>
          <p:nvPr/>
        </p:nvSpPr>
        <p:spPr>
          <a:xfrm>
            <a:off x="886968" y="5129784"/>
            <a:ext cx="6163056" cy="25603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30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• Scalability: PostgreSQL for production</a:t>
            </a:r>
            <a:endParaRPr lang="en-US" sz="1300" dirty="0"/>
          </a:p>
        </p:txBody>
      </p:sp>
      <p:sp>
        <p:nvSpPr>
          <p:cNvPr id="16" name="Text 8"/>
          <p:cNvSpPr/>
          <p:nvPr/>
        </p:nvSpPr>
        <p:spPr>
          <a:xfrm>
            <a:off x="886968" y="5522976"/>
            <a:ext cx="6163056" cy="25603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30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• Advanced AI: Deep learning for accuracy</a:t>
            </a:r>
            <a:endParaRPr lang="en-US" sz="1300" dirty="0"/>
          </a:p>
        </p:txBody>
      </p:sp>
      <p:sp>
        <p:nvSpPr>
          <p:cNvPr id="17" name="Text 9"/>
          <p:cNvSpPr/>
          <p:nvPr/>
        </p:nvSpPr>
        <p:spPr>
          <a:xfrm>
            <a:off x="886968" y="5925312"/>
            <a:ext cx="6163056" cy="25603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30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• Real-time Features: WebSocket for updates</a:t>
            </a:r>
            <a:endParaRPr lang="en-US" sz="1300" dirty="0"/>
          </a:p>
        </p:txBody>
      </p:sp>
      <p:sp>
        <p:nvSpPr>
          <p:cNvPr id="18" name="Text 10"/>
          <p:cNvSpPr/>
          <p:nvPr/>
        </p:nvSpPr>
        <p:spPr>
          <a:xfrm>
            <a:off x="886968" y="6318504"/>
            <a:ext cx="6163056" cy="25603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30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• Mobile App: React Native</a:t>
            </a:r>
            <a:endParaRPr lang="en-US" sz="1300" dirty="0"/>
          </a:p>
        </p:txBody>
      </p:sp>
      <p:sp>
        <p:nvSpPr>
          <p:cNvPr id="19" name="Text 11"/>
          <p:cNvSpPr/>
          <p:nvPr/>
        </p:nvSpPr>
        <p:spPr>
          <a:xfrm>
            <a:off x="886968" y="6720840"/>
            <a:ext cx="6163056" cy="25603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30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• Analytics: Enhanced reporting</a:t>
            </a:r>
            <a:endParaRPr lang="en-US" sz="1300" dirty="0"/>
          </a:p>
        </p:txBody>
      </p:sp>
      <p:sp>
        <p:nvSpPr>
          <p:cNvPr id="20" name="Text 12"/>
          <p:cNvSpPr/>
          <p:nvPr/>
        </p:nvSpPr>
        <p:spPr>
          <a:xfrm>
            <a:off x="7598664" y="1856232"/>
            <a:ext cx="6163056" cy="29260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280"/>
              </a:lnSpc>
              <a:buNone/>
            </a:pPr>
            <a:r>
              <a:rPr lang="en-US" sz="1630" dirty="0">
                <a:solidFill>
                  <a:srgbClr val="03141C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Tech Metrics</a:t>
            </a:r>
            <a:endParaRPr lang="en-US" sz="1630" dirty="0"/>
          </a:p>
        </p:txBody>
      </p:sp>
      <p:sp>
        <p:nvSpPr>
          <p:cNvPr id="21" name="Text 13"/>
          <p:cNvSpPr/>
          <p:nvPr/>
        </p:nvSpPr>
        <p:spPr>
          <a:xfrm>
            <a:off x="7598664" y="2295144"/>
            <a:ext cx="6163056" cy="25603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30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• API Endpoints: 15+ endpoints</a:t>
            </a:r>
            <a:endParaRPr lang="en-US" sz="1300" dirty="0"/>
          </a:p>
        </p:txBody>
      </p:sp>
      <p:sp>
        <p:nvSpPr>
          <p:cNvPr id="22" name="Text 14"/>
          <p:cNvSpPr/>
          <p:nvPr/>
        </p:nvSpPr>
        <p:spPr>
          <a:xfrm>
            <a:off x="7598664" y="2688336"/>
            <a:ext cx="6163056" cy="25603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30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• React Components: 12+ components</a:t>
            </a:r>
            <a:endParaRPr lang="en-US" sz="1300" dirty="0"/>
          </a:p>
        </p:txBody>
      </p:sp>
      <p:sp>
        <p:nvSpPr>
          <p:cNvPr id="23" name="Text 15"/>
          <p:cNvSpPr/>
          <p:nvPr/>
        </p:nvSpPr>
        <p:spPr>
          <a:xfrm>
            <a:off x="7598664" y="3090672"/>
            <a:ext cx="6163056" cy="25603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30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• Database Tables: 4 main tables</a:t>
            </a:r>
            <a:endParaRPr lang="en-US" sz="1300" dirty="0"/>
          </a:p>
        </p:txBody>
      </p:sp>
      <p:sp>
        <p:nvSpPr>
          <p:cNvPr id="24" name="Text 16"/>
          <p:cNvSpPr/>
          <p:nvPr/>
        </p:nvSpPr>
        <p:spPr>
          <a:xfrm>
            <a:off x="7598664" y="3483864"/>
            <a:ext cx="6163056" cy="25603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30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• ML Models: 2 models (illness, doctor)</a:t>
            </a:r>
            <a:endParaRPr lang="en-US" sz="1300" dirty="0"/>
          </a:p>
        </p:txBody>
      </p:sp>
      <p:sp>
        <p:nvSpPr>
          <p:cNvPr id="25" name="Text 17"/>
          <p:cNvSpPr/>
          <p:nvPr/>
        </p:nvSpPr>
        <p:spPr>
          <a:xfrm>
            <a:off x="7598664" y="3886200"/>
            <a:ext cx="6163056" cy="25603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30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• Code Coverage: Robust error handling</a:t>
            </a:r>
            <a:endParaRPr lang="en-US" sz="1300" dirty="0"/>
          </a:p>
        </p:txBody>
      </p:sp>
      <p:sp>
        <p:nvSpPr>
          <p:cNvPr id="26" name="Text 18"/>
          <p:cNvSpPr/>
          <p:nvPr/>
        </p:nvSpPr>
        <p:spPr>
          <a:xfrm>
            <a:off x="7598664" y="4690872"/>
            <a:ext cx="6163056" cy="29260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280"/>
              </a:lnSpc>
              <a:buNone/>
            </a:pPr>
            <a:r>
              <a:rPr lang="en-US" sz="1630" dirty="0">
                <a:solidFill>
                  <a:srgbClr val="03141C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Value Proposition</a:t>
            </a:r>
            <a:endParaRPr lang="en-US" sz="1630" dirty="0"/>
          </a:p>
        </p:txBody>
      </p:sp>
      <p:sp>
        <p:nvSpPr>
          <p:cNvPr id="27" name="Text 19"/>
          <p:cNvSpPr/>
          <p:nvPr/>
        </p:nvSpPr>
        <p:spPr>
          <a:xfrm>
            <a:off x="7598664" y="5129784"/>
            <a:ext cx="6163056" cy="25603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30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• Streamlined bookings</a:t>
            </a:r>
            <a:endParaRPr lang="en-US" sz="1300" dirty="0"/>
          </a:p>
        </p:txBody>
      </p:sp>
      <p:sp>
        <p:nvSpPr>
          <p:cNvPr id="28" name="Text 20"/>
          <p:cNvSpPr/>
          <p:nvPr/>
        </p:nvSpPr>
        <p:spPr>
          <a:xfrm>
            <a:off x="7598664" y="5522976"/>
            <a:ext cx="6163056" cy="25603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30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• Lower admin overhead</a:t>
            </a:r>
            <a:endParaRPr lang="en-US" sz="1300" dirty="0"/>
          </a:p>
        </p:txBody>
      </p:sp>
      <p:sp>
        <p:nvSpPr>
          <p:cNvPr id="29" name="Text 21"/>
          <p:cNvSpPr/>
          <p:nvPr/>
        </p:nvSpPr>
        <p:spPr>
          <a:xfrm>
            <a:off x="7598664" y="5925312"/>
            <a:ext cx="6163056" cy="25603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30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• AI diagnosis support</a:t>
            </a:r>
            <a:endParaRPr lang="en-US" sz="1300" dirty="0"/>
          </a:p>
        </p:txBody>
      </p:sp>
      <p:sp>
        <p:nvSpPr>
          <p:cNvPr id="30" name="Text 22"/>
          <p:cNvSpPr/>
          <p:nvPr/>
        </p:nvSpPr>
        <p:spPr>
          <a:xfrm>
            <a:off x="7598664" y="6318504"/>
            <a:ext cx="6163056" cy="25603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30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• Better patient experience</a:t>
            </a:r>
            <a:endParaRPr lang="en-US" sz="1300" dirty="0"/>
          </a:p>
        </p:txBody>
      </p:sp>
      <p:sp>
        <p:nvSpPr>
          <p:cNvPr id="31" name="Text 23"/>
          <p:cNvSpPr/>
          <p:nvPr/>
        </p:nvSpPr>
        <p:spPr>
          <a:xfrm>
            <a:off x="7598664" y="6720840"/>
            <a:ext cx="6163056" cy="25603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30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• Data-driven insights</a:t>
            </a:r>
            <a:endParaRPr lang="en-US" sz="13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85800" y="3538728"/>
            <a:ext cx="13267944" cy="95097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7410"/>
              </a:lnSpc>
              <a:buNone/>
            </a:pPr>
            <a:r>
              <a:rPr lang="en-US" sz="5290" dirty="0">
                <a:solidFill>
                  <a:srgbClr val="011C2A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Thank You</a:t>
            </a:r>
            <a:endParaRPr lang="en-US" sz="529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2025-08-22T16:42:38Z</dcterms:created>
  <dcterms:modified xsi:type="dcterms:W3CDTF">2025-08-22T16:42:38Z</dcterms:modified>
</cp:coreProperties>
</file>